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  <p:sldId id="260" r:id="rId4"/>
    <p:sldId id="261" r:id="rId5"/>
    <p:sldId id="262" r:id="rId6"/>
    <p:sldId id="263" r:id="rId7"/>
    <p:sldId id="264" r:id="rId8"/>
    <p:sldId id="258" r:id="rId9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tandardabschnitt" id="{7926B251-5CB4-4A3E-BD5A-B50FC7222A95}">
          <p14:sldIdLst>
            <p14:sldId id="256"/>
            <p14:sldId id="259"/>
            <p14:sldId id="260"/>
            <p14:sldId id="261"/>
            <p14:sldId id="262"/>
            <p14:sldId id="263"/>
            <p14:sldId id="264"/>
            <p14:sldId id="258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C66"/>
    <a:srgbClr val="FF9933"/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>
      <p:cViewPr varScale="1">
        <p:scale>
          <a:sx n="72" d="100"/>
          <a:sy n="72" d="100"/>
        </p:scale>
        <p:origin x="1350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hteck 2"/>
          <p:cNvSpPr/>
          <p:nvPr userDrawn="1"/>
        </p:nvSpPr>
        <p:spPr>
          <a:xfrm>
            <a:off x="0" y="5675313"/>
            <a:ext cx="9144000" cy="118268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" name="Titel 1"/>
          <p:cNvSpPr>
            <a:spLocks noGrp="1"/>
          </p:cNvSpPr>
          <p:nvPr>
            <p:ph type="ctrTitle" hasCustomPrompt="1"/>
          </p:nvPr>
        </p:nvSpPr>
        <p:spPr>
          <a:xfrm>
            <a:off x="755576" y="2204864"/>
            <a:ext cx="7772400" cy="1470025"/>
          </a:xfrm>
        </p:spPr>
        <p:txBody>
          <a:bodyPr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lang="de-DE" dirty="0"/>
              <a:t>TITEL EINFÜGEN</a:t>
            </a:r>
          </a:p>
        </p:txBody>
      </p:sp>
      <p:pic>
        <p:nvPicPr>
          <p:cNvPr id="4" name="Grafik 3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5508104" y="0"/>
            <a:ext cx="3636056" cy="891073"/>
          </a:xfrm>
          <a:prstGeom prst="rect">
            <a:avLst/>
          </a:prstGeom>
        </p:spPr>
      </p:pic>
      <p:sp>
        <p:nvSpPr>
          <p:cNvPr id="8" name="Rectangle 19"/>
          <p:cNvSpPr>
            <a:spLocks noChangeArrowheads="1"/>
          </p:cNvSpPr>
          <p:nvPr userDrawn="1"/>
        </p:nvSpPr>
        <p:spPr bwMode="auto">
          <a:xfrm flipV="1">
            <a:off x="0" y="5583238"/>
            <a:ext cx="9144000" cy="92075"/>
          </a:xfrm>
          <a:prstGeom prst="rect">
            <a:avLst/>
          </a:prstGeom>
          <a:solidFill>
            <a:srgbClr val="CCA500">
              <a:alpha val="45097"/>
            </a:srgbClr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endParaRPr lang="de-DE" altLang="de-DE"/>
          </a:p>
        </p:txBody>
      </p:sp>
      <p:pic>
        <p:nvPicPr>
          <p:cNvPr id="5" name="Grafik 4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5496" y="5831799"/>
            <a:ext cx="9036000" cy="837561"/>
          </a:xfrm>
          <a:prstGeom prst="rect">
            <a:avLst/>
          </a:prstGeom>
        </p:spPr>
      </p:pic>
      <p:sp>
        <p:nvSpPr>
          <p:cNvPr id="7" name="Textfeld 6"/>
          <p:cNvSpPr txBox="1"/>
          <p:nvPr userDrawn="1"/>
        </p:nvSpPr>
        <p:spPr>
          <a:xfrm>
            <a:off x="861356" y="4965087"/>
            <a:ext cx="756084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>
                <a:solidFill>
                  <a:schemeClr val="tx2"/>
                </a:solidFill>
              </a:rPr>
              <a:t>Folien: bereitgestellt durch die Austauschplattform „</a:t>
            </a:r>
            <a:r>
              <a:rPr lang="de-DE" sz="2000" dirty="0" err="1">
                <a:solidFill>
                  <a:schemeClr val="tx2"/>
                </a:solidFill>
              </a:rPr>
              <a:t>GenderMed</a:t>
            </a:r>
            <a:r>
              <a:rPr lang="de-DE" sz="2000" dirty="0">
                <a:solidFill>
                  <a:schemeClr val="tx2"/>
                </a:solidFill>
              </a:rPr>
              <a:t>-Wiki</a:t>
            </a:r>
            <a:r>
              <a:rPr lang="de-DE" sz="2400" dirty="0">
                <a:solidFill>
                  <a:schemeClr val="tx2"/>
                </a:solidFill>
              </a:rPr>
              <a:t>“</a:t>
            </a:r>
          </a:p>
        </p:txBody>
      </p:sp>
    </p:spTree>
    <p:extLst>
      <p:ext uri="{BB962C8B-B14F-4D97-AF65-F5344CB8AC3E}">
        <p14:creationId xmlns:p14="http://schemas.microsoft.com/office/powerpoint/2010/main" val="6589054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enutzerdefiniertes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250825" y="260648"/>
            <a:ext cx="6768752" cy="504056"/>
          </a:xfrm>
          <a:prstGeom prst="rect">
            <a:avLst/>
          </a:prstGeo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de-DE" dirty="0"/>
              <a:t>Folientitel</a:t>
            </a:r>
          </a:p>
        </p:txBody>
      </p:sp>
      <p:cxnSp>
        <p:nvCxnSpPr>
          <p:cNvPr id="3" name="Gerader Verbinder 2"/>
          <p:cNvCxnSpPr/>
          <p:nvPr userDrawn="1"/>
        </p:nvCxnSpPr>
        <p:spPr>
          <a:xfrm>
            <a:off x="0" y="6165304"/>
            <a:ext cx="9144000" cy="0"/>
          </a:xfrm>
          <a:prstGeom prst="line">
            <a:avLst/>
          </a:prstGeom>
          <a:noFill/>
          <a:ln w="25400" cap="flat" cmpd="sng" algn="ctr">
            <a:solidFill>
              <a:srgbClr val="E7E6E6"/>
            </a:solidFill>
            <a:prstDash val="solid"/>
            <a:miter lim="800000"/>
          </a:ln>
          <a:effectLst/>
        </p:spPr>
      </p:cxnSp>
      <p:sp>
        <p:nvSpPr>
          <p:cNvPr id="4" name="Rechteck 3"/>
          <p:cNvSpPr/>
          <p:nvPr userDrawn="1"/>
        </p:nvSpPr>
        <p:spPr>
          <a:xfrm>
            <a:off x="0" y="6237312"/>
            <a:ext cx="9144000" cy="72008"/>
          </a:xfrm>
          <a:prstGeom prst="rect">
            <a:avLst/>
          </a:prstGeom>
          <a:solidFill>
            <a:srgbClr val="FFC000">
              <a:lumMod val="20000"/>
              <a:lumOff val="80000"/>
            </a:srgbClr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" name="Textplatzhalter 5"/>
          <p:cNvSpPr>
            <a:spLocks noGrp="1"/>
          </p:cNvSpPr>
          <p:nvPr>
            <p:ph type="body" sz="quarter" idx="10"/>
          </p:nvPr>
        </p:nvSpPr>
        <p:spPr>
          <a:xfrm>
            <a:off x="250825" y="1268413"/>
            <a:ext cx="8497888" cy="4537075"/>
          </a:xfrm>
          <a:prstGeom prst="rect">
            <a:avLst/>
          </a:prstGeom>
        </p:spPr>
        <p:txBody>
          <a:bodyPr/>
          <a:lstStyle>
            <a:lvl1pPr>
              <a:defRPr sz="1800">
                <a:solidFill>
                  <a:schemeClr val="tx1"/>
                </a:solidFill>
              </a:defRPr>
            </a:lvl1pPr>
          </a:lstStyle>
          <a:p>
            <a:pPr lvl="0"/>
            <a:r>
              <a:rPr lang="de-DE"/>
              <a:t>Formatvorlagen des Textmasters bearbeiten</a:t>
            </a:r>
          </a:p>
        </p:txBody>
      </p:sp>
    </p:spTree>
    <p:extLst>
      <p:ext uri="{BB962C8B-B14F-4D97-AF65-F5344CB8AC3E}">
        <p14:creationId xmlns:p14="http://schemas.microsoft.com/office/powerpoint/2010/main" val="19009838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enutzerdefiniertes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hteck 4"/>
          <p:cNvSpPr/>
          <p:nvPr userDrawn="1"/>
        </p:nvSpPr>
        <p:spPr>
          <a:xfrm>
            <a:off x="0" y="5675313"/>
            <a:ext cx="9144000" cy="118268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Rectangle 4"/>
          <p:cNvSpPr>
            <a:spLocks noChangeArrowheads="1"/>
          </p:cNvSpPr>
          <p:nvPr userDrawn="1"/>
        </p:nvSpPr>
        <p:spPr bwMode="auto">
          <a:xfrm>
            <a:off x="2143108" y="1700213"/>
            <a:ext cx="4643437" cy="630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br>
              <a:rPr kumimoji="0" lang="de-DE" altLang="de-DE" sz="2400" b="1" i="0" u="none" strike="noStrike" kern="0" cap="none" spc="0" normalizeH="0" baseline="0" noProof="0" dirty="0">
                <a:ln>
                  <a:noFill/>
                </a:ln>
                <a:solidFill>
                  <a:srgbClr val="4D4D4D"/>
                </a:solidFill>
                <a:effectLst/>
                <a:uLnTx/>
                <a:uFillTx/>
                <a:latin typeface="Arial" charset="0"/>
                <a:ea typeface="+mn-ea"/>
                <a:cs typeface="Arial" charset="0"/>
              </a:rPr>
            </a:br>
            <a:r>
              <a:rPr kumimoji="0" lang="de-DE" altLang="de-DE" sz="4000" b="1" i="0" u="none" strike="noStrike" kern="0" cap="none" spc="0" normalizeH="0" baseline="0" noProof="0" dirty="0">
                <a:ln>
                  <a:noFill/>
                </a:ln>
                <a:solidFill>
                  <a:srgbClr val="1F497D"/>
                </a:solidFill>
                <a:effectLst/>
                <a:uLnTx/>
                <a:uFillTx/>
                <a:latin typeface="Arial" charset="0"/>
                <a:ea typeface="+mn-ea"/>
                <a:cs typeface="Arial" charset="0"/>
              </a:rPr>
              <a:t>Dank</a:t>
            </a:r>
          </a:p>
        </p:txBody>
      </p:sp>
      <p:sp>
        <p:nvSpPr>
          <p:cNvPr id="4" name="Text Box 5"/>
          <p:cNvSpPr txBox="1">
            <a:spLocks noChangeArrowheads="1"/>
          </p:cNvSpPr>
          <p:nvPr userDrawn="1"/>
        </p:nvSpPr>
        <p:spPr bwMode="auto">
          <a:xfrm>
            <a:off x="714348" y="2571744"/>
            <a:ext cx="8238153" cy="12003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400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altLang="de-DE" sz="18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+mn-ea"/>
                <a:cs typeface="Arial" charset="0"/>
              </a:rPr>
              <a:t>Dieses Vorhaben wurde aus Mitteln des Bundesministeriums für Bildung </a:t>
            </a:r>
            <a:br>
              <a:rPr kumimoji="0" lang="de-DE" altLang="de-DE" sz="18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+mn-ea"/>
                <a:cs typeface="Arial" charset="0"/>
              </a:rPr>
            </a:br>
            <a:r>
              <a:rPr kumimoji="0" lang="de-DE" altLang="de-DE" sz="18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+mn-ea"/>
                <a:cs typeface="Arial" charset="0"/>
              </a:rPr>
              <a:t>und Forschung unter dem Förderkennzeichen 01 FP 1506 gefördert.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altLang="de-DE" sz="18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+mn-ea"/>
                <a:cs typeface="Arial" charset="0"/>
              </a:rPr>
              <a:t>Die Verantwortung für den Inhalt dieser Veröffentlichung liegt bei den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altLang="de-DE" sz="18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+mn-ea"/>
                <a:cs typeface="Arial" charset="0"/>
              </a:rPr>
              <a:t>Autor/-innen.</a:t>
            </a:r>
            <a:endParaRPr kumimoji="0" lang="de-DE" altLang="de-DE" sz="18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ea typeface="+mn-ea"/>
              <a:cs typeface="Arial" charset="0"/>
            </a:endParaRPr>
          </a:p>
        </p:txBody>
      </p:sp>
      <p:pic>
        <p:nvPicPr>
          <p:cNvPr id="6" name="Grafik 5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5437311" y="0"/>
            <a:ext cx="3706689" cy="908383"/>
          </a:xfrm>
          <a:prstGeom prst="rect">
            <a:avLst/>
          </a:prstGeom>
        </p:spPr>
      </p:pic>
      <p:sp>
        <p:nvSpPr>
          <p:cNvPr id="8" name="Rectangle 19"/>
          <p:cNvSpPr>
            <a:spLocks noChangeArrowheads="1"/>
          </p:cNvSpPr>
          <p:nvPr userDrawn="1"/>
        </p:nvSpPr>
        <p:spPr bwMode="auto">
          <a:xfrm flipV="1">
            <a:off x="0" y="5583238"/>
            <a:ext cx="9144000" cy="92075"/>
          </a:xfrm>
          <a:prstGeom prst="rect">
            <a:avLst/>
          </a:prstGeom>
          <a:solidFill>
            <a:srgbClr val="CCA500">
              <a:alpha val="45097"/>
            </a:srgbClr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endParaRPr lang="de-DE" altLang="de-DE"/>
          </a:p>
        </p:txBody>
      </p:sp>
      <p:pic>
        <p:nvPicPr>
          <p:cNvPr id="9" name="Grafik 8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5496" y="5831799"/>
            <a:ext cx="9036000" cy="83756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946353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png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5"/>
          <p:cNvSpPr>
            <a:spLocks noChangeArrowheads="1"/>
          </p:cNvSpPr>
          <p:nvPr userDrawn="1"/>
        </p:nvSpPr>
        <p:spPr bwMode="auto">
          <a:xfrm>
            <a:off x="0" y="0"/>
            <a:ext cx="8964488" cy="908050"/>
          </a:xfrm>
          <a:prstGeom prst="rect">
            <a:avLst/>
          </a:prstGeom>
          <a:solidFill>
            <a:srgbClr val="F4F3EC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endParaRPr lang="de-DE" altLang="de-DE"/>
          </a:p>
        </p:txBody>
      </p:sp>
      <p:pic>
        <p:nvPicPr>
          <p:cNvPr id="6" name="Grafik 5"/>
          <p:cNvPicPr>
            <a:picLocks noChangeAspect="1"/>
          </p:cNvPicPr>
          <p:nvPr userDrawn="1"/>
        </p:nvPicPr>
        <p:blipFill>
          <a:blip r:embed="rId5"/>
          <a:stretch>
            <a:fillRect/>
          </a:stretch>
        </p:blipFill>
        <p:spPr>
          <a:xfrm>
            <a:off x="7215651" y="0"/>
            <a:ext cx="1748837" cy="9080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584521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712" r:id="rId2"/>
    <p:sldLayoutId id="2147483711" r:id="rId3"/>
  </p:sldLayoutIdLst>
  <p:hf hdr="0" ftr="0" dt="0"/>
  <p:txStyles>
    <p:titleStyle>
      <a:lvl1pPr algn="ctr" defTabSz="457200" rtl="0" eaLnBrk="1" fontAlgn="base" hangingPunct="1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Arial" charset="0"/>
          <a:ea typeface="+mj-ea"/>
          <a:cs typeface="+mj-cs"/>
        </a:defRPr>
      </a:lvl1pPr>
      <a:lvl2pPr algn="ctr" defTabSz="457200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</a:defRPr>
      </a:lvl2pPr>
      <a:lvl3pPr algn="ctr" defTabSz="457200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</a:defRPr>
      </a:lvl3pPr>
      <a:lvl4pPr algn="ctr" defTabSz="457200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</a:defRPr>
      </a:lvl4pPr>
      <a:lvl5pPr algn="ctr" defTabSz="457200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</a:defRPr>
      </a:lvl5pPr>
      <a:lvl6pPr marL="457200" algn="ctr" defTabSz="457200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</a:defRPr>
      </a:lvl6pPr>
      <a:lvl7pPr marL="914400" algn="ctr" defTabSz="457200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</a:defRPr>
      </a:lvl7pPr>
      <a:lvl8pPr marL="1371600" algn="ctr" defTabSz="457200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</a:defRPr>
      </a:lvl8pPr>
      <a:lvl9pPr marL="1828800" algn="ctr" defTabSz="457200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Arial" charset="0"/>
          <a:ea typeface="+mn-ea"/>
          <a:cs typeface="+mn-cs"/>
        </a:defRPr>
      </a:lvl1pPr>
      <a:lvl2pPr marL="742950" indent="-285750" algn="l" defTabSz="457200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400" kern="1200">
          <a:solidFill>
            <a:schemeClr val="tx1"/>
          </a:solidFill>
          <a:latin typeface="Arial" charset="0"/>
          <a:ea typeface="+mn-ea"/>
          <a:cs typeface="+mn-cs"/>
        </a:defRPr>
      </a:lvl2pPr>
      <a:lvl3pPr marL="1143000" indent="-228600" algn="l" defTabSz="457200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000" kern="1200">
          <a:solidFill>
            <a:schemeClr val="tx1"/>
          </a:solidFill>
          <a:latin typeface="Arial" charset="0"/>
          <a:ea typeface="+mn-ea"/>
          <a:cs typeface="+mn-cs"/>
        </a:defRPr>
      </a:lvl3pPr>
      <a:lvl4pPr marL="1600200" indent="-228600" algn="l" defTabSz="457200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altLang="de-DE" b="1" dirty="0"/>
              <a:t>Geschlechtsaspekte bei Suizid und Suizidalität</a:t>
            </a:r>
            <a:br>
              <a:rPr lang="de-DE" b="1" kern="0" dirty="0">
                <a:latin typeface="Arial" pitchFamily="34" charset="0"/>
                <a:cs typeface="Arial" pitchFamily="34" charset="0"/>
              </a:rPr>
            </a:br>
            <a:br>
              <a:rPr lang="de-DE" b="1" kern="0" dirty="0">
                <a:latin typeface="Arial" pitchFamily="34" charset="0"/>
                <a:cs typeface="Arial" pitchFamily="34" charset="0"/>
              </a:rPr>
            </a:br>
            <a:br>
              <a:rPr lang="de-DE" altLang="de-DE" b="1" dirty="0">
                <a:solidFill>
                  <a:srgbClr val="002060"/>
                </a:solidFill>
                <a:latin typeface="Arial" pitchFamily="34" charset="0"/>
                <a:cs typeface="Arial" pitchFamily="34" charset="0"/>
                <a:sym typeface="Arial" pitchFamily="34" charset="0"/>
              </a:rPr>
            </a:b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6458707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251520" y="260648"/>
            <a:ext cx="7143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2400" dirty="0">
                <a:solidFill>
                  <a:srgbClr val="1F497D"/>
                </a:solidFill>
                <a:latin typeface="Arial" charset="0"/>
                <a:cs typeface="Arial" charset="0"/>
              </a:rPr>
              <a:t>Suizid &amp; Suizidalität</a:t>
            </a:r>
          </a:p>
        </p:txBody>
      </p:sp>
      <p:sp>
        <p:nvSpPr>
          <p:cNvPr id="5" name="Textfeld 4"/>
          <p:cNvSpPr txBox="1"/>
          <p:nvPr/>
        </p:nvSpPr>
        <p:spPr>
          <a:xfrm>
            <a:off x="1323090" y="1475094"/>
            <a:ext cx="5929354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45720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</a:pPr>
            <a:r>
              <a:rPr lang="de-DE" sz="2400" i="1" u="sng" dirty="0">
                <a:solidFill>
                  <a:srgbClr val="9BBB59">
                    <a:lumMod val="75000"/>
                  </a:srgbClr>
                </a:solidFill>
                <a:latin typeface="Arial" charset="0"/>
                <a:cs typeface="Arial" charset="0"/>
              </a:rPr>
              <a:t>Gliederung				     </a:t>
            </a:r>
            <a:r>
              <a:rPr lang="de-DE" sz="2400" b="1" i="1" u="sng" dirty="0">
                <a:solidFill>
                  <a:srgbClr val="9BBB59">
                    <a:lumMod val="75000"/>
                  </a:srgbClr>
                </a:solidFill>
                <a:latin typeface="Arial" charset="0"/>
                <a:cs typeface="Arial" charset="0"/>
              </a:rPr>
              <a:t>                            </a:t>
            </a:r>
            <a:endParaRPr lang="de-DE" sz="2400" u="sng" dirty="0">
              <a:solidFill>
                <a:srgbClr val="9BBB59">
                  <a:lumMod val="75000"/>
                </a:srgbClr>
              </a:solidFill>
              <a:latin typeface="Arial" charset="0"/>
              <a:cs typeface="Arial" charset="0"/>
            </a:endParaRPr>
          </a:p>
          <a:p>
            <a:pPr marL="342900" indent="-342900" defTabSz="45720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Tx/>
              <a:buAutoNum type="arabicPeriod"/>
            </a:pPr>
            <a:r>
              <a:rPr lang="de-DE" sz="2000" dirty="0">
                <a:solidFill>
                  <a:schemeClr val="tx2"/>
                </a:solidFill>
                <a:latin typeface="Arial" charset="0"/>
                <a:cs typeface="Arial" charset="0"/>
              </a:rPr>
              <a:t>Epidemiologie</a:t>
            </a:r>
          </a:p>
          <a:p>
            <a:pPr marL="342900" indent="-342900" defTabSz="45720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Tx/>
              <a:buAutoNum type="arabicPeriod"/>
            </a:pPr>
            <a:r>
              <a:rPr lang="de-DE" sz="2000" dirty="0">
                <a:solidFill>
                  <a:schemeClr val="tx2"/>
                </a:solidFill>
                <a:latin typeface="Arial" charset="0"/>
                <a:cs typeface="Arial" charset="0"/>
              </a:rPr>
              <a:t>Risikofaktoren </a:t>
            </a:r>
          </a:p>
          <a:p>
            <a:pPr marL="342900" indent="-342900" defTabSz="45720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Tx/>
              <a:buAutoNum type="arabicPeriod"/>
            </a:pPr>
            <a:r>
              <a:rPr lang="de-DE" sz="2000" dirty="0">
                <a:solidFill>
                  <a:schemeClr val="tx2"/>
                </a:solidFill>
                <a:latin typeface="Arial" charset="0"/>
                <a:cs typeface="Arial" charset="0"/>
              </a:rPr>
              <a:t>Suizidalität bei Medizinerinnen &amp; Medizinern</a:t>
            </a:r>
          </a:p>
          <a:p>
            <a:pPr marL="342900" indent="-342900" defTabSz="45720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Tx/>
              <a:buAutoNum type="arabicPeriod"/>
            </a:pPr>
            <a:r>
              <a:rPr lang="de-DE" sz="2000" dirty="0">
                <a:solidFill>
                  <a:schemeClr val="tx2"/>
                </a:solidFill>
                <a:latin typeface="Arial" charset="0"/>
                <a:cs typeface="Arial" charset="0"/>
              </a:rPr>
              <a:t>Ausblick</a:t>
            </a:r>
          </a:p>
          <a:p>
            <a:pPr marL="342900" indent="-342900" defTabSz="45720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Tx/>
              <a:buAutoNum type="arabicPeriod"/>
            </a:pPr>
            <a:r>
              <a:rPr lang="de-DE" sz="2000" dirty="0">
                <a:solidFill>
                  <a:schemeClr val="tx2"/>
                </a:solidFill>
                <a:latin typeface="Arial" charset="0"/>
                <a:cs typeface="Arial" charset="0"/>
              </a:rPr>
              <a:t>Literatur</a:t>
            </a:r>
          </a:p>
          <a:p>
            <a:pPr marL="342900" indent="-342900" defTabSz="457200" fontAlgn="base">
              <a:spcBef>
                <a:spcPct val="0"/>
              </a:spcBef>
              <a:spcAft>
                <a:spcPct val="0"/>
              </a:spcAft>
              <a:buFontTx/>
              <a:buAutoNum type="arabicPeriod" startAt="3"/>
            </a:pPr>
            <a:endParaRPr lang="de-DE" dirty="0">
              <a:solidFill>
                <a:srgbClr val="1F497D"/>
              </a:solidFill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750662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214282" y="260648"/>
            <a:ext cx="685804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2400" dirty="0">
                <a:solidFill>
                  <a:schemeClr val="tx2"/>
                </a:solidFill>
                <a:latin typeface="Arial" charset="0"/>
                <a:cs typeface="Arial" charset="0"/>
              </a:rPr>
              <a:t>Epidemiologie					</a:t>
            </a:r>
          </a:p>
        </p:txBody>
      </p:sp>
      <p:graphicFrame>
        <p:nvGraphicFramePr>
          <p:cNvPr id="5" name="Tabel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3450909"/>
              </p:ext>
            </p:extLst>
          </p:nvPr>
        </p:nvGraphicFramePr>
        <p:xfrm>
          <a:off x="572202" y="3111520"/>
          <a:ext cx="8064894" cy="1888808"/>
        </p:xfrm>
        <a:graphic>
          <a:graphicData uri="http://schemas.openxmlformats.org/drawingml/2006/table">
            <a:tbl>
              <a:tblPr firstRow="1" bandRow="1"/>
              <a:tblGrid>
                <a:gridCol w="26882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882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6882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72202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Altergruppe</a:t>
                      </a:r>
                      <a:r>
                        <a:rPr lang="de-DE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(in Jahren)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381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Suizidrate Männer 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381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Suizidrate Frauen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381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72202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20-25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381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11.9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381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3.2 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381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72202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60-65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22.9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7.1 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72202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85-90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b="1" dirty="0">
                          <a:solidFill>
                            <a:srgbClr val="C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73.2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600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15.1 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BBB59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6" name="Textfeld 5"/>
          <p:cNvSpPr txBox="1"/>
          <p:nvPr/>
        </p:nvSpPr>
        <p:spPr>
          <a:xfrm>
            <a:off x="539552" y="5157192"/>
            <a:ext cx="806489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1400" i="1" dirty="0">
                <a:solidFill>
                  <a:prstClr val="blac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Tabelle 1. </a:t>
            </a:r>
            <a:r>
              <a:rPr lang="de-DE" sz="1400" dirty="0">
                <a:solidFill>
                  <a:prstClr val="blac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Suizidraten </a:t>
            </a:r>
            <a:r>
              <a:rPr lang="de-DE" sz="1400" dirty="0">
                <a:latin typeface="Arial" panose="020B0604020202020204" pitchFamily="34" charset="0"/>
                <a:cs typeface="Arial" panose="020B0604020202020204" pitchFamily="34" charset="0"/>
              </a:rPr>
              <a:t>(Suizide auf 100 000 Personen der Allgemeinbevölkerung pro Jahr)</a:t>
            </a:r>
            <a:r>
              <a:rPr lang="de-DE" sz="1400" dirty="0">
                <a:solidFill>
                  <a:prstClr val="blac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bei Männern und Frauen in unterschiedlichen Altersgruppen. 1990 bis 2012. [Quelle: NASPRO, 2012]</a:t>
            </a:r>
          </a:p>
        </p:txBody>
      </p:sp>
      <p:sp>
        <p:nvSpPr>
          <p:cNvPr id="7" name="Textfeld 6"/>
          <p:cNvSpPr txBox="1"/>
          <p:nvPr/>
        </p:nvSpPr>
        <p:spPr>
          <a:xfrm>
            <a:off x="214282" y="1142985"/>
            <a:ext cx="8715435" cy="1754326"/>
          </a:xfrm>
          <a:prstGeom prst="rect">
            <a:avLst/>
          </a:prstGeom>
          <a:noFill/>
          <a:ln w="19050">
            <a:solidFill>
              <a:srgbClr val="4F81BD"/>
            </a:solidFill>
          </a:ln>
        </p:spPr>
        <p:txBody>
          <a:bodyPr wrap="square" rtlCol="0">
            <a:spAutoFit/>
          </a:bodyPr>
          <a:lstStyle/>
          <a:p>
            <a:pPr marL="0" marR="0" lvl="0" indent="0" defTabSz="457200" eaLnBrk="1" fontAlgn="base" latinLnBrk="0" hangingPunct="1">
              <a:spcBef>
                <a:spcPct val="0"/>
              </a:spcBef>
              <a:spcAft>
                <a:spcPct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de-DE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 Bis zu 70 Prozent aller Suizide erfolgen im Rahmen einer depressiven Erkrankung.</a:t>
            </a:r>
          </a:p>
          <a:p>
            <a:pPr defTabSz="457200"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•"/>
            </a:pPr>
            <a:r>
              <a:rPr kumimoji="0" lang="de-DE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noProof="0" dirty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m Jahr 2012 haben sich 2603 Frauen und sogar 7287 Männer in Deutschland </a:t>
            </a:r>
            <a:r>
              <a:rPr lang="de-DE" dirty="0" err="1">
                <a:latin typeface="Arial" panose="020B0604020202020204" pitchFamily="34" charset="0"/>
                <a:cs typeface="Arial" panose="020B0604020202020204" pitchFamily="34" charset="0"/>
              </a:rPr>
              <a:t>suizidiert</a:t>
            </a:r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. Damit </a:t>
            </a:r>
            <a:r>
              <a:rPr lang="de-DE" b="1" i="1" dirty="0" err="1">
                <a:solidFill>
                  <a:schemeClr val="accent6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suizidieren</a:t>
            </a:r>
            <a:r>
              <a:rPr lang="de-DE" b="1" i="1" dirty="0">
                <a:solidFill>
                  <a:schemeClr val="accent6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sich </a:t>
            </a:r>
            <a:r>
              <a:rPr kumimoji="0" lang="de-DE" sz="1800" b="1" i="1" u="none" strike="noStrike" kern="0" cap="none" spc="0" normalizeH="0" baseline="0" noProof="0" dirty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Männer bis zu dreimal so häufig wie Frauen</a:t>
            </a:r>
            <a:r>
              <a:rPr kumimoji="0" lang="de-DE" sz="1800" u="none" strike="noStrike" kern="0" cap="none" spc="0" normalizeH="0" baseline="0" noProof="0" dirty="0">
                <a:ln>
                  <a:noFill/>
                </a:ln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,</a:t>
            </a:r>
            <a:r>
              <a:rPr lang="de-DE" kern="0" noProof="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kern="0" dirty="0">
                <a:solidFill>
                  <a:prstClr val="blac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wobei Frauen öfter einen Suizidversuch begehen.</a:t>
            </a:r>
          </a:p>
          <a:p>
            <a:pPr defTabSz="457200"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•"/>
            </a:pPr>
            <a:r>
              <a:rPr lang="de-DE" kern="0" dirty="0">
                <a:solidFill>
                  <a:prstClr val="blac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Die erhöhte Suizidrate bei geringerer Suizidversuchsrate bei Männern wird als sogenanntes </a:t>
            </a:r>
            <a:r>
              <a:rPr lang="de-DE" b="1" i="1" kern="0" dirty="0">
                <a:solidFill>
                  <a:schemeClr val="accent6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Gender Paradox</a:t>
            </a:r>
            <a:r>
              <a:rPr lang="de-DE" b="1" kern="0" dirty="0">
                <a:solidFill>
                  <a:srgbClr val="9BBB59">
                    <a:lumMod val="50000"/>
                  </a:srgb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r>
              <a:rPr lang="de-DE" kern="0" dirty="0">
                <a:solidFill>
                  <a:prstClr val="black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diskutiert.</a:t>
            </a:r>
          </a:p>
        </p:txBody>
      </p:sp>
    </p:spTree>
    <p:extLst>
      <p:ext uri="{BB962C8B-B14F-4D97-AF65-F5344CB8AC3E}">
        <p14:creationId xmlns:p14="http://schemas.microsoft.com/office/powerpoint/2010/main" val="14365059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214282" y="285728"/>
            <a:ext cx="52864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2400" dirty="0">
                <a:solidFill>
                  <a:schemeClr val="tx2"/>
                </a:solidFill>
                <a:latin typeface="Arial" charset="0"/>
                <a:cs typeface="Arial" charset="0"/>
              </a:rPr>
              <a:t>Risikofaktoren					</a:t>
            </a:r>
          </a:p>
        </p:txBody>
      </p:sp>
      <p:graphicFrame>
        <p:nvGraphicFramePr>
          <p:cNvPr id="5" name="Tabel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6903734"/>
              </p:ext>
            </p:extLst>
          </p:nvPr>
        </p:nvGraphicFramePr>
        <p:xfrm>
          <a:off x="642910" y="2496924"/>
          <a:ext cx="7786742" cy="2656840"/>
        </p:xfrm>
        <a:graphic>
          <a:graphicData uri="http://schemas.openxmlformats.org/drawingml/2006/table">
            <a:tbl>
              <a:tblPr firstRow="1" bandRow="1"/>
              <a:tblGrid>
                <a:gridCol w="38933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933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Männer 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381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de-DE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Frauen </a:t>
                      </a: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381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F81B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Suizidale Handlungen in der Familie </a:t>
                      </a:r>
                      <a:r>
                        <a:rPr lang="de-DE" sz="1800" b="0" i="0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de-DE" sz="1800" b="0" i="0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F</a:t>
                      </a: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rüherer Drogenkonsum 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Frühe Trennung der Eltern 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Rauchen 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800" b="0" i="0" kern="120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Borderline</a:t>
                      </a: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-Persönlichkeitsstörung</a:t>
                      </a:r>
                    </a:p>
                    <a:p>
                      <a:endParaRPr lang="de-DE" sz="18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381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F81BD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Eigene Suizidversuche </a:t>
                      </a:r>
                      <a:endParaRPr lang="de-DE" sz="1800" b="0" i="0" kern="1200" baseline="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de-DE" sz="1800" b="0" i="0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800" b="0" i="0" kern="120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Hostilität</a:t>
                      </a: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 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de-DE" sz="1800" b="0" i="0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Subjektive depressive Symptome 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de-DE" sz="1800" b="0" i="0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Rauchen 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de-DE" sz="1800" b="0" i="0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800" b="0" i="0" kern="120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Borderline</a:t>
                      </a: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-Persönlichkeitsstörung 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de-DE" sz="1800" b="0" i="0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800" b="0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Wenige eigene Gründe für das Weiterleben</a:t>
                      </a:r>
                    </a:p>
                    <a:p>
                      <a:endParaRPr lang="de-DE" sz="18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381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F81BD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6" name="Textfeld 5"/>
          <p:cNvSpPr txBox="1"/>
          <p:nvPr/>
        </p:nvSpPr>
        <p:spPr>
          <a:xfrm>
            <a:off x="642910" y="5210036"/>
            <a:ext cx="792961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1400" i="1" dirty="0">
                <a:solidFill>
                  <a:prstClr val="black"/>
                </a:solidFill>
                <a:latin typeface="Arial" charset="0"/>
                <a:cs typeface="Arial" charset="0"/>
              </a:rPr>
              <a:t>Tabelle 2. </a:t>
            </a:r>
            <a:r>
              <a:rPr lang="de-DE" sz="1400" dirty="0">
                <a:solidFill>
                  <a:prstClr val="black"/>
                </a:solidFill>
                <a:latin typeface="Arial" charset="0"/>
                <a:cs typeface="Arial" charset="0"/>
              </a:rPr>
              <a:t>(Weitere) Risikofaktoren für einen Suizid bei Männern und Frauen. [Quelle: </a:t>
            </a:r>
            <a:r>
              <a:rPr lang="de-DE" sz="1400" dirty="0" err="1">
                <a:solidFill>
                  <a:prstClr val="black"/>
                </a:solidFill>
                <a:latin typeface="Arial" charset="0"/>
                <a:cs typeface="Arial" charset="0"/>
              </a:rPr>
              <a:t>Oquendo</a:t>
            </a:r>
            <a:r>
              <a:rPr lang="de-DE" sz="1400" dirty="0">
                <a:solidFill>
                  <a:prstClr val="black"/>
                </a:solidFill>
                <a:latin typeface="Arial" charset="0"/>
                <a:cs typeface="Arial" charset="0"/>
              </a:rPr>
              <a:t> et al. (2007)]</a:t>
            </a:r>
          </a:p>
        </p:txBody>
      </p:sp>
      <p:sp>
        <p:nvSpPr>
          <p:cNvPr id="7" name="Textfeld 6"/>
          <p:cNvSpPr txBox="1"/>
          <p:nvPr/>
        </p:nvSpPr>
        <p:spPr>
          <a:xfrm>
            <a:off x="500034" y="1127646"/>
            <a:ext cx="8143932" cy="1077218"/>
          </a:xfrm>
          <a:prstGeom prst="rect">
            <a:avLst/>
          </a:prstGeom>
          <a:noFill/>
          <a:ln w="19050">
            <a:solidFill>
              <a:srgbClr val="9BBB59"/>
            </a:solidFill>
          </a:ln>
        </p:spPr>
        <p:txBody>
          <a:bodyPr wrap="square" rtlCol="0">
            <a:spAutoFit/>
          </a:bodyPr>
          <a:lstStyle/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6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cs typeface="Arial" charset="0"/>
              </a:rPr>
              <a:t>Der größte Risikofaktor für einen Suizid ist eine psychische Erkrankung. Vor allem </a:t>
            </a:r>
            <a:r>
              <a:rPr kumimoji="0" lang="de-DE" sz="1600" b="1" i="0" u="none" strike="noStrike" kern="0" cap="none" spc="0" normalizeH="0" baseline="0" noProof="0" dirty="0">
                <a:ln>
                  <a:noFill/>
                </a:ln>
                <a:solidFill>
                  <a:srgbClr val="9BBB59">
                    <a:lumMod val="50000"/>
                  </a:srgbClr>
                </a:solidFill>
                <a:effectLst/>
                <a:uLnTx/>
                <a:uFillTx/>
                <a:latin typeface="Arial" charset="0"/>
                <a:cs typeface="Arial" charset="0"/>
              </a:rPr>
              <a:t>Depression</a:t>
            </a:r>
            <a:r>
              <a:rPr kumimoji="0" lang="de-DE" sz="16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cs typeface="Arial" charset="0"/>
              </a:rPr>
              <a:t>, aber auch </a:t>
            </a:r>
            <a:r>
              <a:rPr kumimoji="0" lang="de-DE" sz="1600" b="1" i="0" u="none" strike="noStrike" kern="0" cap="none" spc="0" normalizeH="0" baseline="0" noProof="0" dirty="0">
                <a:ln>
                  <a:noFill/>
                </a:ln>
                <a:solidFill>
                  <a:srgbClr val="9BBB59">
                    <a:lumMod val="50000"/>
                  </a:srgbClr>
                </a:solidFill>
                <a:effectLst/>
                <a:uLnTx/>
                <a:uFillTx/>
                <a:latin typeface="Arial" charset="0"/>
                <a:cs typeface="Arial" charset="0"/>
              </a:rPr>
              <a:t>schizophrene</a:t>
            </a:r>
            <a:r>
              <a:rPr kumimoji="0" lang="de-DE" sz="16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cs typeface="Arial" charset="0"/>
              </a:rPr>
              <a:t> oder </a:t>
            </a:r>
            <a:r>
              <a:rPr kumimoji="0" lang="de-DE" sz="1600" b="1" i="0" u="none" strike="noStrike" kern="0" cap="none" spc="0" normalizeH="0" baseline="0" noProof="0" dirty="0">
                <a:ln>
                  <a:noFill/>
                </a:ln>
                <a:solidFill>
                  <a:srgbClr val="9BBB59">
                    <a:lumMod val="50000"/>
                  </a:srgbClr>
                </a:solidFill>
                <a:effectLst/>
                <a:uLnTx/>
                <a:uFillTx/>
                <a:latin typeface="Arial" charset="0"/>
                <a:cs typeface="Arial" charset="0"/>
              </a:rPr>
              <a:t>Suchterkrankungen</a:t>
            </a:r>
            <a:r>
              <a:rPr kumimoji="0" lang="de-DE" sz="16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cs typeface="Arial" charset="0"/>
              </a:rPr>
              <a:t> erhöhen das Risiko eines Suizides enorm. Dabei werden 90 Prozent aller Suizide mit einer psychischen Erkrankung assoziiert.</a:t>
            </a:r>
          </a:p>
        </p:txBody>
      </p:sp>
    </p:spTree>
    <p:extLst>
      <p:ext uri="{BB962C8B-B14F-4D97-AF65-F5344CB8AC3E}">
        <p14:creationId xmlns:p14="http://schemas.microsoft.com/office/powerpoint/2010/main" val="5201083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178962" y="272936"/>
            <a:ext cx="691331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400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Suizidalität bei Medizinerinnen &amp; Medizinern	</a:t>
            </a:r>
          </a:p>
        </p:txBody>
      </p:sp>
      <p:sp>
        <p:nvSpPr>
          <p:cNvPr id="5" name="Rechteck 4"/>
          <p:cNvSpPr/>
          <p:nvPr/>
        </p:nvSpPr>
        <p:spPr>
          <a:xfrm>
            <a:off x="539552" y="1339602"/>
            <a:ext cx="8136904" cy="3385542"/>
          </a:xfrm>
          <a:prstGeom prst="rect">
            <a:avLst/>
          </a:prstGeom>
          <a:ln w="28575">
            <a:solidFill>
              <a:srgbClr val="70AD47">
                <a:lumMod val="75000"/>
              </a:srgbClr>
            </a:solidFill>
          </a:ln>
        </p:spPr>
        <p:txBody>
          <a:bodyPr wrap="square">
            <a:spAutoFit/>
          </a:bodyPr>
          <a:lstStyle/>
          <a:p>
            <a:pPr marL="285750" marR="0" lvl="0" indent="-2857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kumimoji="0" lang="de-DE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marR="0" lvl="0" indent="-2857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de-DE" sz="2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Medizinerinnen &amp; Mediziner weisen eine höhere Suizidrate auf als in der Allgemeinbevölkerung</a:t>
            </a:r>
            <a:r>
              <a:rPr kumimoji="0" lang="de-DE" sz="20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 (1,3 bis 3,4-fach erhöht, vgl. Reiner et al., 2005)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20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2000" b="0" i="0" u="none" strike="noStrike" kern="0" cap="none" spc="0" normalizeH="0" baseline="0" noProof="0" dirty="0">
                <a:ln>
                  <a:noFill/>
                </a:ln>
                <a:solidFill>
                  <a:srgbClr val="70AD47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 </a:t>
            </a:r>
            <a:r>
              <a:rPr kumimoji="0" lang="de-DE" sz="2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Bei einer Studie (Reiner et al., 1986) gaben die Hälfte der befragten   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2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    Medizinerinnen &amp; Mediziner an, in ihrem Leben bereits 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de-DE" sz="2000" kern="0" noProof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</a:t>
            </a:r>
            <a:r>
              <a:rPr kumimoji="0" lang="de-DE" sz="2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Suizidabsichten gehabt zu haben, zwei Drittel hielten es für möglich,    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de-DE" sz="2000" kern="0" noProof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</a:t>
            </a:r>
            <a:r>
              <a:rPr kumimoji="0" lang="de-DE" sz="2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sich in Zukunft zu </a:t>
            </a:r>
            <a:r>
              <a:rPr kumimoji="0" lang="de-DE" sz="2000" b="0" i="0" u="none" strike="noStrike" kern="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suizidieren</a:t>
            </a:r>
            <a:r>
              <a:rPr kumimoji="0" lang="de-DE" sz="2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kumimoji="0" lang="de-DE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806746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142844" y="260648"/>
            <a:ext cx="63579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2400" dirty="0">
                <a:solidFill>
                  <a:schemeClr val="tx2"/>
                </a:solidFill>
                <a:latin typeface="Arial" charset="0"/>
                <a:cs typeface="Arial" charset="0"/>
              </a:rPr>
              <a:t>Ausblick						</a:t>
            </a:r>
          </a:p>
        </p:txBody>
      </p:sp>
      <p:sp>
        <p:nvSpPr>
          <p:cNvPr id="5" name="Textfeld 4"/>
          <p:cNvSpPr txBox="1"/>
          <p:nvPr/>
        </p:nvSpPr>
        <p:spPr>
          <a:xfrm>
            <a:off x="285720" y="1218232"/>
            <a:ext cx="8572560" cy="4339650"/>
          </a:xfrm>
          <a:prstGeom prst="rect">
            <a:avLst/>
          </a:prstGeom>
          <a:solidFill>
            <a:srgbClr val="9BBB59">
              <a:lumMod val="40000"/>
              <a:lumOff val="60000"/>
            </a:srgbClr>
          </a:solidFill>
          <a:ln w="19050">
            <a:solidFill>
              <a:srgbClr val="9BBB59">
                <a:lumMod val="75000"/>
              </a:srgbClr>
            </a:solidFill>
          </a:ln>
        </p:spPr>
        <p:txBody>
          <a:bodyPr wrap="square" rtlCol="0">
            <a:spAutoFit/>
          </a:bodyPr>
          <a:lstStyle/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800" b="1" i="0" u="none" strike="noStrike" kern="0" cap="none" spc="0" normalizeH="0" baseline="0" noProof="0" dirty="0">
                <a:ln>
                  <a:noFill/>
                </a:ln>
                <a:solidFill>
                  <a:srgbClr val="9BBB59">
                    <a:lumMod val="50000"/>
                  </a:srgbClr>
                </a:solidFill>
                <a:effectLst/>
                <a:uLnTx/>
                <a:uFillTx/>
                <a:latin typeface="Arial" charset="0"/>
                <a:cs typeface="Arial" charset="0"/>
              </a:rPr>
              <a:t>1. </a:t>
            </a:r>
            <a:r>
              <a:rPr kumimoji="0" lang="de-DE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cs typeface="Arial" charset="0"/>
              </a:rPr>
              <a:t>Einer der größten Risikofaktoren ist das Vorhandensein einer Depression.</a:t>
            </a:r>
          </a:p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cs typeface="Arial" charset="0"/>
              </a:rPr>
              <a:t>Gegenwärtig besteht noch immer eine gesellschaftliche </a:t>
            </a:r>
            <a:r>
              <a:rPr kumimoji="0" lang="de-DE" sz="1800" b="1" i="1" u="none" strike="noStrike" kern="0" cap="none" spc="0" normalizeH="0" baseline="0" noProof="0" dirty="0">
                <a:ln>
                  <a:noFill/>
                </a:ln>
                <a:solidFill>
                  <a:srgbClr val="9BBB59">
                    <a:lumMod val="50000"/>
                  </a:srgbClr>
                </a:solidFill>
                <a:effectLst/>
                <a:uLnTx/>
                <a:uFillTx/>
                <a:latin typeface="Arial" charset="0"/>
                <a:cs typeface="Arial" charset="0"/>
              </a:rPr>
              <a:t>Depressionsblindheit</a:t>
            </a:r>
            <a:r>
              <a:rPr kumimoji="0" lang="de-DE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cs typeface="Arial" charset="0"/>
              </a:rPr>
              <a:t> bei Männern und damit eine deutliche Unterdiagnostizierung. </a:t>
            </a:r>
          </a:p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cs typeface="Arial" charset="0"/>
              <a:sym typeface="Wingdings" pitchFamily="2" charset="2"/>
            </a:endParaRPr>
          </a:p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800" b="1" i="0" u="none" strike="noStrike" kern="0" cap="none" spc="0" normalizeH="0" baseline="0" noProof="0" dirty="0">
                <a:ln>
                  <a:noFill/>
                </a:ln>
                <a:solidFill>
                  <a:srgbClr val="9BBB59">
                    <a:lumMod val="50000"/>
                  </a:srgbClr>
                </a:solidFill>
                <a:effectLst/>
                <a:uLnTx/>
                <a:uFillTx/>
                <a:latin typeface="Arial" charset="0"/>
                <a:cs typeface="Arial" charset="0"/>
                <a:sym typeface="Wingdings" pitchFamily="2" charset="2"/>
              </a:rPr>
              <a:t> </a:t>
            </a:r>
            <a:r>
              <a:rPr kumimoji="0" lang="de-DE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cs typeface="Arial" charset="0"/>
              </a:rPr>
              <a:t>Deshalb: fundierte Kenntnisse von Geschlechterunterschieden in der Phänomenologie von Depressionen sind notwendig.</a:t>
            </a:r>
          </a:p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Wingdings"/>
              <a:buChar char="à"/>
              <a:tabLst/>
              <a:defRPr/>
            </a:pPr>
            <a:endParaRPr kumimoji="0" lang="de-DE" sz="18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cs typeface="Arial" charset="0"/>
            </a:endParaRPr>
          </a:p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Wingdings"/>
              <a:buChar char="à"/>
              <a:tabLst/>
              <a:defRPr/>
            </a:pPr>
            <a:endParaRPr kumimoji="0" lang="de-DE" sz="18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cs typeface="Arial" charset="0"/>
            </a:endParaRPr>
          </a:p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800" b="1" i="0" u="none" strike="noStrike" kern="0" cap="none" spc="0" normalizeH="0" baseline="0" noProof="0" dirty="0">
                <a:ln>
                  <a:noFill/>
                </a:ln>
                <a:solidFill>
                  <a:srgbClr val="9BBB59">
                    <a:lumMod val="50000"/>
                  </a:srgbClr>
                </a:solidFill>
                <a:effectLst/>
                <a:uLnTx/>
                <a:uFillTx/>
                <a:latin typeface="Arial" charset="0"/>
                <a:cs typeface="Arial" charset="0"/>
              </a:rPr>
              <a:t>2. </a:t>
            </a:r>
            <a:r>
              <a:rPr kumimoji="0" lang="de-DE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cs typeface="Arial" charset="0"/>
              </a:rPr>
              <a:t>Geschlechtersensible Suizidpräventionen sind selten. Ein Zugang für präventive Maßnahmen bei Männern könnten Präventionsprogramme am Arbeitsplatz sein.</a:t>
            </a:r>
            <a:endParaRPr kumimoji="0" lang="de-DE" sz="1800" b="0" i="0" u="none" strike="noStrike" kern="0" cap="none" spc="0" normalizeH="0" baseline="3000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cs typeface="Arial" charset="0"/>
            </a:endParaRPr>
          </a:p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3000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cs typeface="Arial" charset="0"/>
            </a:endParaRPr>
          </a:p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3000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cs typeface="Arial" charset="0"/>
            </a:endParaRPr>
          </a:p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800" b="1" i="0" u="none" strike="noStrike" kern="0" cap="none" spc="0" normalizeH="0" baseline="0" noProof="0" dirty="0">
                <a:ln>
                  <a:noFill/>
                </a:ln>
                <a:solidFill>
                  <a:srgbClr val="9BBB59">
                    <a:lumMod val="50000"/>
                  </a:srgbClr>
                </a:solidFill>
                <a:effectLst/>
                <a:uLnTx/>
                <a:uFillTx/>
                <a:latin typeface="Arial" charset="0"/>
                <a:cs typeface="Arial" charset="0"/>
              </a:rPr>
              <a:t>3. </a:t>
            </a:r>
            <a:r>
              <a:rPr kumimoji="0" lang="de-DE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cs typeface="Arial" charset="0"/>
              </a:rPr>
              <a:t>Generelles Umdenken von Geschlechterrollen ist nötig, um (u. a.) die Akzeptanz psychischer Krankheiten bei Männern zu fördern und das Hilfesuchverhalten zu erhöhen.</a:t>
            </a:r>
          </a:p>
          <a:p>
            <a:pPr marL="0" marR="0" lvl="0" indent="0" defTabSz="4572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Wingdings"/>
              <a:buChar char="à"/>
              <a:tabLst/>
              <a:defRPr/>
            </a:pPr>
            <a:endParaRPr kumimoji="0" lang="de-DE" sz="18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43238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214282" y="242808"/>
            <a:ext cx="700092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2400" dirty="0">
                <a:solidFill>
                  <a:schemeClr val="tx2"/>
                </a:solidFill>
                <a:latin typeface="Arial" charset="0"/>
                <a:cs typeface="Arial" charset="0"/>
              </a:rPr>
              <a:t>Literatur					</a:t>
            </a:r>
          </a:p>
        </p:txBody>
      </p:sp>
      <p:sp>
        <p:nvSpPr>
          <p:cNvPr id="5" name="Textfeld 4"/>
          <p:cNvSpPr txBox="1"/>
          <p:nvPr/>
        </p:nvSpPr>
        <p:spPr>
          <a:xfrm>
            <a:off x="225141" y="895740"/>
            <a:ext cx="8715436" cy="53476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Gößwald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A, Lange M,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Kamtsiuris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P, Kurth B. DEGS: Studie zur Gesundheit Erwachsener in 	Deutschland.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Bundesgesundheitsbl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. 2012; 55(6-7):775–80.</a:t>
            </a:r>
          </a:p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en-US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Gullestrup</a:t>
            </a:r>
            <a:r>
              <a:rPr lang="en-US" sz="1550" dirty="0">
                <a:solidFill>
                  <a:prstClr val="black"/>
                </a:solidFill>
                <a:latin typeface="Arial" charset="0"/>
                <a:cs typeface="Arial" charset="0"/>
              </a:rPr>
              <a:t>, J., </a:t>
            </a:r>
            <a:r>
              <a:rPr lang="en-US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Lequertier</a:t>
            </a:r>
            <a:r>
              <a:rPr lang="en-US" sz="1550" dirty="0">
                <a:solidFill>
                  <a:prstClr val="black"/>
                </a:solidFill>
                <a:latin typeface="Arial" charset="0"/>
                <a:cs typeface="Arial" charset="0"/>
              </a:rPr>
              <a:t>, B., &amp; Martin, G. (2011). MATES in construction: impact of a 	multimodal, community-based program for suicide prevention in the construction industry. 	International journal of environmental research and public health, 8(11), 4180–4196. 	doi:10.3390/ijerph8114180</a:t>
            </a:r>
            <a:endParaRPr lang="de-DE" sz="1550" dirty="0">
              <a:solidFill>
                <a:prstClr val="black"/>
              </a:solidFill>
              <a:latin typeface="Arial" charset="0"/>
              <a:cs typeface="Arial" charset="0"/>
            </a:endParaRPr>
          </a:p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NASPRO. (2012). Nationales Suizidpräventionsprogramm für Deutschland. Suizide in 	Deutschland 2012: Suizidzahlen und -raten 1990-2012 in Deutschland.</a:t>
            </a:r>
          </a:p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Oquendo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, M. A.,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Bongiovi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-Garcia, M. E.,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Galfalvy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, H., Goldberg, P. H.,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Grunebaum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, M. F., 	Burke, 	A. K., &amp; J John Mann, M. D. (2007). Sex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differences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in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clinical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predictors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of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suicidal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acts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after 	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major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depression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: a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prospective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study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. American Journal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of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Psychiatry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.</a:t>
            </a:r>
          </a:p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Reimer, C., Trinkaus, S., &amp;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Jurkat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, H. B. (2005). Suizidalität bei Ärztinnen und Ärzten.</a:t>
            </a:r>
          </a:p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	 Psychiatrische Praxis, 32(08), 381-385.</a:t>
            </a:r>
            <a:r>
              <a:rPr lang="de-DE" sz="155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1550" dirty="0">
                <a:latin typeface="Arial" panose="020B0604020202020204" pitchFamily="34" charset="0"/>
                <a:cs typeface="Arial" panose="020B0604020202020204" pitchFamily="34" charset="0"/>
              </a:rPr>
              <a:t>Reimer C, Zimmermann R, </a:t>
            </a:r>
            <a:r>
              <a:rPr lang="de-DE" sz="1550" dirty="0" err="1">
                <a:latin typeface="Arial" panose="020B0604020202020204" pitchFamily="34" charset="0"/>
                <a:cs typeface="Arial" panose="020B0604020202020204" pitchFamily="34" charset="0"/>
              </a:rPr>
              <a:t>Balck</a:t>
            </a:r>
            <a:r>
              <a:rPr lang="de-DE" sz="1550" dirty="0">
                <a:latin typeface="Arial" panose="020B0604020202020204" pitchFamily="34" charset="0"/>
                <a:cs typeface="Arial" panose="020B0604020202020204" pitchFamily="34" charset="0"/>
              </a:rPr>
              <a:t> F. Suizidalität im Urteil von klinisch tätigen Ärzten. Nervenarzt. 	1986; 57 100-107</a:t>
            </a:r>
            <a:endParaRPr lang="de-DE" sz="1550" dirty="0">
              <a:solidFill>
                <a:prstClr val="black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Wahlbeck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K. &amp; Mäkinen M. (Eds). (2008).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Prevention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of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depression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and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suicide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. Consensus 	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paper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. Luxembourg: European Communities.</a:t>
            </a:r>
          </a:p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Wolfersdorf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, M., &amp;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Plöderl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, M. (2016). Geschlechterunterschiede bei Suizid und Suizidalität. In 	P. 	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Kolip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 &amp; K. Hurrelmann (Eds.), Programmbereich Gesundheit. Handbuch Geschlecht 	und Gesundheit. Männer und Frauen im Vergleich (2nd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ed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.). Bern: </a:t>
            </a: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Hogrefe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.</a:t>
            </a:r>
          </a:p>
          <a:p>
            <a:pPr defTabSz="457200" fontAlgn="base">
              <a:spcBef>
                <a:spcPct val="0"/>
              </a:spcBef>
              <a:spcAft>
                <a:spcPct val="0"/>
              </a:spcAft>
            </a:pPr>
            <a:r>
              <a:rPr lang="de-DE" sz="1550" dirty="0" err="1">
                <a:solidFill>
                  <a:prstClr val="black"/>
                </a:solidFill>
                <a:latin typeface="Arial" charset="0"/>
                <a:cs typeface="Arial" charset="0"/>
              </a:rPr>
              <a:t>Wolfersdorf</a:t>
            </a:r>
            <a:r>
              <a:rPr lang="de-DE" sz="1550" dirty="0">
                <a:solidFill>
                  <a:prstClr val="black"/>
                </a:solidFill>
                <a:latin typeface="Arial" charset="0"/>
                <a:cs typeface="Arial" charset="0"/>
              </a:rPr>
              <a:t>, M. (2009). Männersuizid: Warum sich "erfolgreiche" Männer umbringen - 	Gedanken zur Psychodynamik. Blickpunkt der Mann, (7), 38–41</a:t>
            </a:r>
            <a:r>
              <a:rPr lang="de-DE" sz="1600" dirty="0">
                <a:solidFill>
                  <a:prstClr val="black"/>
                </a:solidFill>
                <a:latin typeface="Arial" charset="0"/>
                <a:cs typeface="Arial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43315127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719943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Folienmaster_GenderMed_Präsentationen" id="{BAE2F2D9-6DDB-4EDB-A31E-E7191BBE587F}" vid="{B7B949D5-4EC8-4F82-8806-33C7DBCAD31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Folienmaster_GenderMed_Präsentationen</Template>
  <TotalTime>0</TotalTime>
  <Words>250</Words>
  <Application>Microsoft Office PowerPoint</Application>
  <PresentationFormat>Bildschirmpräsentation (4:3)</PresentationFormat>
  <Paragraphs>71</Paragraphs>
  <Slides>8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8</vt:i4>
      </vt:variant>
    </vt:vector>
  </HeadingPairs>
  <TitlesOfParts>
    <vt:vector size="12" baseType="lpstr">
      <vt:lpstr>Arial</vt:lpstr>
      <vt:lpstr>Calibri</vt:lpstr>
      <vt:lpstr>Wingdings</vt:lpstr>
      <vt:lpstr>Office-Design</vt:lpstr>
      <vt:lpstr>Geschlechtsaspekte bei Suizid und Suizidalität   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Julia Schreitmueller</dc:creator>
  <cp:lastModifiedBy>Julia Schreitmueller</cp:lastModifiedBy>
  <cp:revision>12</cp:revision>
  <dcterms:created xsi:type="dcterms:W3CDTF">2017-01-12T14:54:53Z</dcterms:created>
  <dcterms:modified xsi:type="dcterms:W3CDTF">2017-01-16T14:37:01Z</dcterms:modified>
</cp:coreProperties>
</file>

<file path=docProps/thumbnail.jpeg>
</file>